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4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81" r:id="rId13"/>
  </p:sldIdLst>
  <p:sldSz cx="18288000" cy="10287000"/>
  <p:notesSz cx="6858000" cy="9144000"/>
  <p:embeddedFontLst>
    <p:embeddedFont>
      <p:font typeface="Open Sans 1" panose="020B0604020202020204" charset="0"/>
      <p:regular r:id="rId15"/>
    </p:embeddedFont>
    <p:embeddedFont>
      <p:font typeface="Open Sans 1 Bold" panose="020B0604020202020204" charset="0"/>
      <p:regular r:id="rId16"/>
    </p:embeddedFont>
    <p:embeddedFont>
      <p:font typeface="Open Sans 2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772" autoAdjust="0"/>
  </p:normalViewPr>
  <p:slideViewPr>
    <p:cSldViewPr>
      <p:cViewPr varScale="1">
        <p:scale>
          <a:sx n="65" d="100"/>
          <a:sy n="65" d="100"/>
        </p:scale>
        <p:origin x="10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E0523-82CB-423F-8F35-E1D651973CE5}" type="datetimeFigureOut">
              <a:rPr lang="de-AT" smtClean="0"/>
              <a:t>23.09.2024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5674-8882-401A-A88A-C0B4C4995CA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198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46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684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224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439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676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359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136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24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163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5674-8882-401A-A88A-C0B4C4995CA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91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0BAA-5C65-4094-9432-B648E26B77E1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9883775"/>
            <a:ext cx="12919364" cy="365125"/>
          </a:xfrm>
        </p:spPr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FD18-8A8E-4142-BBE8-DABB553A19AD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15A4-CA27-469C-8A32-167F93EBED7A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C0E3-95E7-42B5-B526-1ED4AE256B70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FFCC-775C-4315-997E-B1BF85632FB1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D4F2-83C2-4199-8A92-24D221E55453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9423-BDFB-4A96-AC7A-9FAE8B1EC3A3}" type="datetime1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69AD-82FE-4F49-A929-AE26126544F8}" type="datetime1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2D36-94C3-418B-8F2B-41E6EBEA530F}" type="datetime1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6D5F-2CF4-4CBC-B6A3-E824DC0FD863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5EC-37DD-467D-9998-45C8EEF289CC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1 Mobilität und Verkehr, Verkehrsmittel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99080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35F68-13A7-4693-8A59-687A0AF5A0E8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9883775"/>
            <a:ext cx="12919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Workshop Aktive Mobilität und Wohlbefinden – Modul 1 Mobilität und Verkehr, Verkehrsmittel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19764" y="98837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Relationship Id="rId1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create.kahoot.it/share/abschlussquiz-modul-1/44f48748-ed00-4bfa-a383-fc1428ffdea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hyperlink" Target="https://interacty.me/projects/290757b5b71d6d4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DAE48-8E31-FCE3-B6B6-E63700B11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6992600" cy="1470025"/>
          </a:xfrm>
        </p:spPr>
        <p:txBody>
          <a:bodyPr>
            <a:normAutofit fontScale="90000"/>
          </a:bodyPr>
          <a:lstStyle/>
          <a:p>
            <a:pPr>
              <a:lnSpc>
                <a:spcPts val="9600"/>
              </a:lnSpc>
            </a:pPr>
            <a:r>
              <a:rPr lang="de-DE" sz="8000" dirty="0">
                <a:solidFill>
                  <a:srgbClr val="000000"/>
                </a:solidFill>
                <a:latin typeface="Open Sans 1 Bold"/>
                <a:ea typeface="+mn-ea"/>
                <a:cs typeface="+mn-cs"/>
              </a:rPr>
              <a:t>Aktive Mobilität und Wohlbefinden</a:t>
            </a:r>
            <a:endParaRPr lang="de-AT" sz="8000" dirty="0">
              <a:solidFill>
                <a:srgbClr val="000000"/>
              </a:solidFill>
              <a:latin typeface="Open Sans 1 Bold"/>
              <a:ea typeface="+mn-ea"/>
              <a:cs typeface="+mn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5D2D44-EDA6-FACF-0A6D-858AD78E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0" y="4123603"/>
            <a:ext cx="8267700" cy="1752600"/>
          </a:xfrm>
        </p:spPr>
        <p:txBody>
          <a:bodyPr>
            <a:normAutofit/>
          </a:bodyPr>
          <a:lstStyle/>
          <a:p>
            <a:r>
              <a:rPr lang="de-DE" sz="4400" dirty="0"/>
              <a:t>Modul 1 Mobilität und Verkehr</a:t>
            </a:r>
            <a:endParaRPr lang="de-AT" sz="440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50B9315D-6264-557D-ED86-772AA271B2D9}"/>
              </a:ext>
            </a:extLst>
          </p:cNvPr>
          <p:cNvSpPr/>
          <p:nvPr/>
        </p:nvSpPr>
        <p:spPr>
          <a:xfrm>
            <a:off x="7620000" y="5143500"/>
            <a:ext cx="4149969" cy="3156672"/>
          </a:xfrm>
          <a:custGeom>
            <a:avLst/>
            <a:gdLst/>
            <a:ahLst/>
            <a:cxnLst/>
            <a:rect l="l" t="t" r="r" b="b"/>
            <a:pathLst>
              <a:path w="5574236" h="4114800">
                <a:moveTo>
                  <a:pt x="0" y="0"/>
                </a:moveTo>
                <a:lnTo>
                  <a:pt x="5574237" y="0"/>
                </a:lnTo>
                <a:lnTo>
                  <a:pt x="55742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0B62E-371C-84A2-A66E-DEC852DA5E9B}"/>
              </a:ext>
            </a:extLst>
          </p:cNvPr>
          <p:cNvSpPr/>
          <p:nvPr/>
        </p:nvSpPr>
        <p:spPr>
          <a:xfrm>
            <a:off x="12441542" y="6399356"/>
            <a:ext cx="5236858" cy="2752378"/>
          </a:xfrm>
          <a:custGeom>
            <a:avLst/>
            <a:gdLst/>
            <a:ahLst/>
            <a:cxnLst/>
            <a:rect l="l" t="t" r="r" b="b"/>
            <a:pathLst>
              <a:path w="7050280" h="4114800">
                <a:moveTo>
                  <a:pt x="0" y="0"/>
                </a:moveTo>
                <a:lnTo>
                  <a:pt x="7050281" y="0"/>
                </a:lnTo>
                <a:lnTo>
                  <a:pt x="70502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6627CFF-83E6-4C6B-54CC-29798B977DCB}"/>
              </a:ext>
            </a:extLst>
          </p:cNvPr>
          <p:cNvSpPr/>
          <p:nvPr/>
        </p:nvSpPr>
        <p:spPr>
          <a:xfrm>
            <a:off x="2932316" y="5143500"/>
            <a:ext cx="3031195" cy="4176569"/>
          </a:xfrm>
          <a:custGeom>
            <a:avLst/>
            <a:gdLst/>
            <a:ahLst/>
            <a:cxnLst/>
            <a:rect l="l" t="t" r="r" b="b"/>
            <a:pathLst>
              <a:path w="4056964" h="5734225">
                <a:moveTo>
                  <a:pt x="0" y="0"/>
                </a:moveTo>
                <a:lnTo>
                  <a:pt x="4056964" y="0"/>
                </a:lnTo>
                <a:lnTo>
                  <a:pt x="4056964" y="5734225"/>
                </a:lnTo>
                <a:lnTo>
                  <a:pt x="0" y="57342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492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079568" y="686912"/>
            <a:ext cx="140942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de-AT" sz="8000" dirty="0">
                <a:solidFill>
                  <a:srgbClr val="000000"/>
                </a:solidFill>
                <a:latin typeface="Open Sans 2 Bold"/>
              </a:rPr>
              <a:t>Wie sind wir unterwegs?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37252" y="3031429"/>
            <a:ext cx="4225183" cy="91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04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7ED957"/>
                </a:solidFill>
                <a:latin typeface="+mj-lt"/>
              </a:rPr>
              <a:t>Umweltverbund</a:t>
            </a:r>
            <a:endParaRPr lang="en-US" sz="4400" b="1" dirty="0">
              <a:solidFill>
                <a:srgbClr val="7ED957"/>
              </a:solidFill>
              <a:latin typeface="+mj-l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364673" y="2247900"/>
            <a:ext cx="4850609" cy="2786895"/>
          </a:xfrm>
          <a:custGeom>
            <a:avLst/>
            <a:gdLst/>
            <a:ahLst/>
            <a:cxnLst/>
            <a:rect l="l" t="t" r="r" b="b"/>
            <a:pathLst>
              <a:path w="4850609" h="2786895">
                <a:moveTo>
                  <a:pt x="0" y="0"/>
                </a:moveTo>
                <a:lnTo>
                  <a:pt x="4850609" y="0"/>
                </a:lnTo>
                <a:lnTo>
                  <a:pt x="4850609" y="2786895"/>
                </a:lnTo>
                <a:lnTo>
                  <a:pt x="0" y="2786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7D15738-57A8-1508-073B-B95C90CE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Workshop Aktive Mobilität und Wohlbefinden – Modul 1 Mobilität und Verkehr, Verkehrsmittel</a:t>
            </a:r>
            <a:endParaRPr lang="en-US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AF290C4-BD27-5EE3-F670-7BFD5973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FB8DD4-B2EE-F8F1-AEDF-422AC84ADDC5}"/>
              </a:ext>
            </a:extLst>
          </p:cNvPr>
          <p:cNvSpPr txBox="1"/>
          <p:nvPr/>
        </p:nvSpPr>
        <p:spPr>
          <a:xfrm>
            <a:off x="1599545" y="5477067"/>
            <a:ext cx="14859655" cy="365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de-AT" sz="4400" b="1" dirty="0">
                <a:solidFill>
                  <a:srgbClr val="000000"/>
                </a:solidFill>
                <a:latin typeface="+mj-lt"/>
              </a:rPr>
              <a:t>Eigenschaften umweltverträglicher Verkehrsmittel:</a:t>
            </a:r>
          </a:p>
          <a:p>
            <a:pPr marL="571500" lvl="1" indent="-571500" algn="l">
              <a:lnSpc>
                <a:spcPts val="705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	</a:t>
            </a:r>
            <a:r>
              <a:rPr lang="de-AT" sz="4400" dirty="0">
                <a:solidFill>
                  <a:srgbClr val="000000"/>
                </a:solidFill>
                <a:latin typeface="+mj-lt"/>
              </a:rPr>
              <a:t>Schadstoffausstoß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gering</a:t>
            </a:r>
            <a:endParaRPr lang="de-AT" sz="4400" dirty="0">
              <a:solidFill>
                <a:srgbClr val="000000"/>
              </a:solidFill>
              <a:latin typeface="+mj-lt"/>
            </a:endParaRPr>
          </a:p>
          <a:p>
            <a:pPr marL="571500" lvl="1" indent="-571500" algn="l">
              <a:lnSpc>
                <a:spcPts val="705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	Flächenverbrauch klein → wenig Flächeninanspruchnahme</a:t>
            </a:r>
          </a:p>
          <a:p>
            <a:pPr marL="571500" lvl="1" indent="-571500" algn="l">
              <a:lnSpc>
                <a:spcPts val="705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	Lärmbelastung gering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FE3AC2-FCAD-53A7-06EA-175BAC9D6EB5}"/>
              </a:ext>
            </a:extLst>
          </p:cNvPr>
          <p:cNvSpPr/>
          <p:nvPr/>
        </p:nvSpPr>
        <p:spPr>
          <a:xfrm>
            <a:off x="570955" y="2924543"/>
            <a:ext cx="1238112" cy="2227833"/>
          </a:xfrm>
          <a:custGeom>
            <a:avLst/>
            <a:gdLst/>
            <a:ahLst/>
            <a:cxnLst/>
            <a:rect l="l" t="t" r="r" b="b"/>
            <a:pathLst>
              <a:path w="815019" h="1660225">
                <a:moveTo>
                  <a:pt x="0" y="0"/>
                </a:moveTo>
                <a:lnTo>
                  <a:pt x="815019" y="0"/>
                </a:lnTo>
                <a:lnTo>
                  <a:pt x="815019" y="1660225"/>
                </a:lnTo>
                <a:lnTo>
                  <a:pt x="0" y="16602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B7CC054-E2E1-2D9A-090D-686CBF3CC28B}"/>
              </a:ext>
            </a:extLst>
          </p:cNvPr>
          <p:cNvSpPr/>
          <p:nvPr/>
        </p:nvSpPr>
        <p:spPr>
          <a:xfrm>
            <a:off x="2331875" y="2924543"/>
            <a:ext cx="1753133" cy="1913493"/>
          </a:xfrm>
          <a:custGeom>
            <a:avLst/>
            <a:gdLst/>
            <a:ahLst/>
            <a:cxnLst/>
            <a:rect l="l" t="t" r="r" b="b"/>
            <a:pathLst>
              <a:path w="1099039" h="1157991">
                <a:moveTo>
                  <a:pt x="0" y="0"/>
                </a:moveTo>
                <a:lnTo>
                  <a:pt x="1099039" y="0"/>
                </a:lnTo>
                <a:lnTo>
                  <a:pt x="1099039" y="1157991"/>
                </a:lnTo>
                <a:lnTo>
                  <a:pt x="0" y="11579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947CE0C-5394-553A-484A-3D7DD97903BA}"/>
              </a:ext>
            </a:extLst>
          </p:cNvPr>
          <p:cNvSpPr/>
          <p:nvPr/>
        </p:nvSpPr>
        <p:spPr>
          <a:xfrm>
            <a:off x="15428379" y="2703217"/>
            <a:ext cx="2451867" cy="2134819"/>
          </a:xfrm>
          <a:custGeom>
            <a:avLst/>
            <a:gdLst/>
            <a:ahLst/>
            <a:cxnLst/>
            <a:rect l="l" t="t" r="r" b="b"/>
            <a:pathLst>
              <a:path w="1582592" h="1270949">
                <a:moveTo>
                  <a:pt x="0" y="0"/>
                </a:moveTo>
                <a:lnTo>
                  <a:pt x="1582591" y="0"/>
                </a:lnTo>
                <a:lnTo>
                  <a:pt x="1582591" y="1270950"/>
                </a:lnTo>
                <a:lnTo>
                  <a:pt x="0" y="12709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 dirty="0">
              <a:highlight>
                <a:srgbClr val="808080"/>
              </a:highlight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DCA3D976-38D4-BBFB-05A7-7A837D49B2D7}"/>
              </a:ext>
            </a:extLst>
          </p:cNvPr>
          <p:cNvSpPr/>
          <p:nvPr/>
        </p:nvSpPr>
        <p:spPr>
          <a:xfrm>
            <a:off x="11723692" y="3447298"/>
            <a:ext cx="3391974" cy="998335"/>
          </a:xfrm>
          <a:custGeom>
            <a:avLst/>
            <a:gdLst/>
            <a:ahLst/>
            <a:cxnLst/>
            <a:rect l="l" t="t" r="r" b="b"/>
            <a:pathLst>
              <a:path w="2264524" h="559955">
                <a:moveTo>
                  <a:pt x="0" y="0"/>
                </a:moveTo>
                <a:lnTo>
                  <a:pt x="2264523" y="0"/>
                </a:lnTo>
                <a:lnTo>
                  <a:pt x="2264523" y="559955"/>
                </a:lnTo>
                <a:lnTo>
                  <a:pt x="0" y="5599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E880DFFE-72F4-D688-9EAF-D8A70A912DA2}"/>
              </a:ext>
            </a:extLst>
          </p:cNvPr>
          <p:cNvSpPr/>
          <p:nvPr/>
        </p:nvSpPr>
        <p:spPr>
          <a:xfrm>
            <a:off x="4397316" y="3145360"/>
            <a:ext cx="1995431" cy="1471858"/>
          </a:xfrm>
          <a:custGeom>
            <a:avLst/>
            <a:gdLst/>
            <a:ahLst/>
            <a:cxnLst/>
            <a:rect l="l" t="t" r="r" b="b"/>
            <a:pathLst>
              <a:path w="1555173" h="952897">
                <a:moveTo>
                  <a:pt x="0" y="0"/>
                </a:moveTo>
                <a:lnTo>
                  <a:pt x="1555173" y="0"/>
                </a:lnTo>
                <a:lnTo>
                  <a:pt x="1555173" y="952898"/>
                </a:lnTo>
                <a:lnTo>
                  <a:pt x="0" y="9528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00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025537" y="623500"/>
            <a:ext cx="140942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de-AT" sz="8000" dirty="0">
                <a:solidFill>
                  <a:srgbClr val="000000"/>
                </a:solidFill>
                <a:latin typeface="Open Sans 2 Bold"/>
              </a:rPr>
              <a:t>Modal Split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7D15738-57A8-1508-073B-B95C90CE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Workshop Aktive Mobilität und Wohlbefinden – Modul 1 Mobilität und Verkehr, Verkehrsmittel</a:t>
            </a:r>
            <a:endParaRPr lang="en-US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AF290C4-BD27-5EE3-F670-7BFD5973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FB8DD4-B2EE-F8F1-AEDF-422AC84ADDC5}"/>
              </a:ext>
            </a:extLst>
          </p:cNvPr>
          <p:cNvSpPr txBox="1"/>
          <p:nvPr/>
        </p:nvSpPr>
        <p:spPr>
          <a:xfrm>
            <a:off x="874654" y="2019300"/>
            <a:ext cx="13871694" cy="1003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1" indent="-571500"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AT" sz="4400" b="1" dirty="0">
                <a:solidFill>
                  <a:srgbClr val="000000"/>
                </a:solidFill>
                <a:latin typeface="+mj-lt"/>
              </a:rPr>
              <a:t>Zeigt, wie oft Menschen die verschiedenen Verkehrsmittel nutzen</a:t>
            </a:r>
          </a:p>
          <a:p>
            <a:pPr marL="0" lvl="1" algn="l">
              <a:spcBef>
                <a:spcPct val="0"/>
              </a:spcBef>
            </a:pPr>
            <a:endParaRPr lang="de-AT" sz="4400" b="1" dirty="0">
              <a:solidFill>
                <a:srgbClr val="000000"/>
              </a:solidFill>
              <a:latin typeface="+mj-lt"/>
            </a:endParaRPr>
          </a:p>
          <a:p>
            <a:pPr marL="571500" lvl="1" indent="-571500"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AT" sz="4400" b="1" dirty="0">
                <a:solidFill>
                  <a:srgbClr val="000000"/>
                </a:solidFill>
                <a:latin typeface="+mj-lt"/>
              </a:rPr>
              <a:t>Es gibt Unterschiede zwischen Erwachsenen und Kindern bzw. Jugendlichen</a:t>
            </a:r>
          </a:p>
          <a:p>
            <a:pPr marL="0" lvl="1" algn="l">
              <a:spcBef>
                <a:spcPct val="0"/>
              </a:spcBef>
            </a:pPr>
            <a:endParaRPr lang="de-AT" sz="4400" b="1" dirty="0">
              <a:solidFill>
                <a:srgbClr val="000000"/>
              </a:solidFill>
              <a:latin typeface="+mj-lt"/>
            </a:endParaRPr>
          </a:p>
          <a:p>
            <a:pPr marL="1028700" lvl="2" indent="-5715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Kinder fahren mehr mit Öffis und</a:t>
            </a:r>
          </a:p>
          <a:p>
            <a:pPr marL="457200" lvl="2">
              <a:spcBef>
                <a:spcPct val="0"/>
              </a:spcBef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	 Fahrrad</a:t>
            </a:r>
          </a:p>
          <a:p>
            <a:pPr marL="457200" lvl="2">
              <a:lnSpc>
                <a:spcPts val="7050"/>
              </a:lnSpc>
              <a:spcBef>
                <a:spcPct val="0"/>
              </a:spcBef>
            </a:pPr>
            <a:endParaRPr lang="de-AT" sz="4400" dirty="0">
              <a:solidFill>
                <a:srgbClr val="000000"/>
              </a:solidFill>
              <a:latin typeface="+mj-lt"/>
            </a:endParaRPr>
          </a:p>
          <a:p>
            <a:pPr marL="1028700" lvl="2" indent="-5715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Dadurch höherer Anteil am </a:t>
            </a:r>
          </a:p>
          <a:p>
            <a:pPr marL="457200" lvl="2">
              <a:spcBef>
                <a:spcPct val="0"/>
              </a:spcBef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	 Umweltverbund </a:t>
            </a:r>
          </a:p>
          <a:p>
            <a:pPr marL="457200" lvl="2">
              <a:spcBef>
                <a:spcPct val="0"/>
              </a:spcBef>
            </a:pPr>
            <a:endParaRPr lang="de-AT" sz="3550" b="1" dirty="0">
              <a:solidFill>
                <a:srgbClr val="000000"/>
              </a:solidFill>
              <a:latin typeface="Open Sans 1"/>
            </a:endParaRPr>
          </a:p>
          <a:p>
            <a:pPr marL="457200" lvl="2">
              <a:lnSpc>
                <a:spcPts val="7050"/>
              </a:lnSpc>
              <a:spcBef>
                <a:spcPct val="0"/>
              </a:spcBef>
            </a:pPr>
            <a:endParaRPr lang="de-AT" sz="3550" b="1" dirty="0">
              <a:solidFill>
                <a:srgbClr val="000000"/>
              </a:solidFill>
              <a:latin typeface="Open Sans 1"/>
            </a:endParaRPr>
          </a:p>
          <a:p>
            <a:pPr marL="0" lvl="1" algn="l">
              <a:lnSpc>
                <a:spcPts val="7050"/>
              </a:lnSpc>
              <a:spcBef>
                <a:spcPct val="0"/>
              </a:spcBef>
            </a:pPr>
            <a:endParaRPr lang="de-AT" sz="3550" dirty="0">
              <a:solidFill>
                <a:srgbClr val="000000"/>
              </a:solidFill>
              <a:latin typeface="Open Sans 1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BB94C4-E30B-1003-5F67-C037036EFC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57"/>
          <a:stretch/>
        </p:blipFill>
        <p:spPr>
          <a:xfrm>
            <a:off x="10232571" y="4677925"/>
            <a:ext cx="7696200" cy="49191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215A84A-0F80-CE89-65FE-03250AE4873E}"/>
              </a:ext>
            </a:extLst>
          </p:cNvPr>
          <p:cNvSpPr txBox="1"/>
          <p:nvPr/>
        </p:nvSpPr>
        <p:spPr>
          <a:xfrm>
            <a:off x="10232571" y="956464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Elisabeth Huter (2024). Mobilitätsverhalten von Kindern und Erwachsenen im Vergleich (Masterarbeit). BOKU, Wien</a:t>
            </a:r>
          </a:p>
          <a:p>
            <a:r>
              <a:rPr lang="de-AT" sz="1200" dirty="0"/>
              <a:t>TRA:WELL: Forschungsprojekt Institut für Verkehrswesen, BOKU; ÖU: Österreichweite </a:t>
            </a:r>
            <a:r>
              <a:rPr lang="de-AT" sz="1200" dirty="0" err="1"/>
              <a:t>Mobilitätserhebbung</a:t>
            </a:r>
            <a:r>
              <a:rPr lang="de-AT" sz="1200" dirty="0"/>
              <a:t> 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1F1909D-95B9-A1E9-4CBD-02AA74D0F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41365"/>
              </p:ext>
            </p:extLst>
          </p:nvPr>
        </p:nvGraphicFramePr>
        <p:xfrm>
          <a:off x="12725400" y="3324705"/>
          <a:ext cx="5203371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3371">
                  <a:extLst>
                    <a:ext uri="{9D8B030D-6E8A-4147-A177-3AD203B41FA5}">
                      <a16:colId xmlns:a16="http://schemas.microsoft.com/office/drawing/2014/main" val="2704602469"/>
                    </a:ext>
                  </a:extLst>
                </a:gridCol>
              </a:tblGrid>
              <a:tr h="1054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Legende</a:t>
                      </a:r>
                    </a:p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MIV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: Motorisierter Individualverkehr (Pkw, Motorrad)</a:t>
                      </a:r>
                    </a:p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ÖV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: Öffentlicher Verkehr</a:t>
                      </a:r>
                      <a:endParaRPr lang="de-AT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de-AT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5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23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7FF6B-DD3B-F3A1-2AA1-CB69B29A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18" y="703233"/>
            <a:ext cx="15662564" cy="1143000"/>
          </a:xfrm>
        </p:spPr>
        <p:txBody>
          <a:bodyPr>
            <a:noAutofit/>
          </a:bodyPr>
          <a:lstStyle/>
          <a:p>
            <a:r>
              <a:rPr lang="de-DE" sz="8000" b="1" dirty="0"/>
              <a:t>Links und QR-Codes für Lernspiele</a:t>
            </a:r>
            <a:endParaRPr lang="de-AT" sz="8000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01FD9B-E8DF-3C5C-B4DB-F2DB8F6C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Aktive Mobilität und Wohlbefinden – Modul 2 Nutzen aktiver Mobilität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6C0CE2-779B-1709-FEDA-81353A77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0FC981-5CAF-8375-5273-2EBB83B9CE52}"/>
              </a:ext>
            </a:extLst>
          </p:cNvPr>
          <p:cNvSpPr txBox="1"/>
          <p:nvPr/>
        </p:nvSpPr>
        <p:spPr>
          <a:xfrm>
            <a:off x="457200" y="2714605"/>
            <a:ext cx="9144000" cy="169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M1-D/Q - Abschlussquiz </a:t>
            </a:r>
            <a:r>
              <a:rPr lang="de-AT" sz="44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Kahoot</a:t>
            </a:r>
            <a:endParaRPr lang="de-AT" sz="4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</a:t>
            </a:r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ps://create.kahoot.it/share/abschlussquiz-modul-1/44f48748-ed00-4bfa-a383-fc1428ffdea9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6E2341-575A-1997-FA64-36A1341A8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9665" y="2343394"/>
            <a:ext cx="1826996" cy="180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D435E2C-C4FA-0ACD-E972-ECB629F2F857}"/>
              </a:ext>
            </a:extLst>
          </p:cNvPr>
          <p:cNvSpPr txBox="1"/>
          <p:nvPr/>
        </p:nvSpPr>
        <p:spPr>
          <a:xfrm>
            <a:off x="457200" y="6143607"/>
            <a:ext cx="9144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M1-D/R - Rätselrallye </a:t>
            </a:r>
          </a:p>
          <a:p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</a:t>
            </a:r>
            <a:r>
              <a:rPr lang="de-A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ps://interacty.me/projects/290757b5b71d6d46</a:t>
            </a:r>
            <a:endParaRPr lang="de-AT" sz="2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622E55-004C-E7E3-8E2F-31D697B33B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09" b="2101"/>
          <a:stretch/>
        </p:blipFill>
        <p:spPr>
          <a:xfrm>
            <a:off x="13091403" y="5667308"/>
            <a:ext cx="1767597" cy="17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6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9817" y="1943100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0"/>
              </a:lnSpc>
            </a:pPr>
            <a:r>
              <a:rPr lang="en-US" sz="3525" dirty="0">
                <a:solidFill>
                  <a:srgbClr val="000000"/>
                </a:solidFill>
                <a:latin typeface="Open Sans 1"/>
              </a:rPr>
              <a:t>Was </a:t>
            </a:r>
            <a:r>
              <a:rPr lang="en-US" sz="3525" dirty="0" err="1">
                <a:solidFill>
                  <a:srgbClr val="000000"/>
                </a:solidFill>
                <a:latin typeface="Open Sans 1"/>
              </a:rPr>
              <a:t>ist</a:t>
            </a:r>
            <a:r>
              <a:rPr lang="en-US" sz="3525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Open Sans 1"/>
              </a:rPr>
              <a:t>Mobilität</a:t>
            </a:r>
            <a:r>
              <a:rPr lang="en-US" sz="3525" dirty="0">
                <a:solidFill>
                  <a:srgbClr val="000000"/>
                </a:solidFill>
                <a:latin typeface="Open Sans 1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2116408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257394" y="2105977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FFFFFF"/>
                </a:solidFill>
                <a:latin typeface="Open Sans 1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59817" y="3225168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 dirty="0" err="1">
                <a:solidFill>
                  <a:srgbClr val="000000"/>
                </a:solidFill>
                <a:latin typeface="Open Sans 1"/>
              </a:rPr>
              <a:t>Warum</a:t>
            </a:r>
            <a:r>
              <a:rPr lang="en-US" sz="3525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Open Sans 1"/>
              </a:rPr>
              <a:t>sind</a:t>
            </a:r>
            <a:r>
              <a:rPr lang="en-US" sz="3525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Open Sans 1"/>
              </a:rPr>
              <a:t>wir</a:t>
            </a:r>
            <a:r>
              <a:rPr lang="en-US" sz="3525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Open Sans 1"/>
              </a:rPr>
              <a:t>unterwegs</a:t>
            </a:r>
            <a:r>
              <a:rPr lang="en-US" sz="3525" dirty="0">
                <a:solidFill>
                  <a:srgbClr val="000000"/>
                </a:solidFill>
                <a:latin typeface="Open Sans 1"/>
              </a:rPr>
              <a:t>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144000" y="3396249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257394" y="3385818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1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59817" y="5789305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>
                <a:solidFill>
                  <a:srgbClr val="000000"/>
                </a:solidFill>
                <a:latin typeface="Open Sans 1"/>
              </a:rPr>
              <a:t>Wie sind wir mobil?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44000" y="5955930"/>
            <a:ext cx="771999" cy="77199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257394" y="5945499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1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9817" y="4507236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>
                <a:solidFill>
                  <a:srgbClr val="000000"/>
                </a:solidFill>
                <a:latin typeface="Open Sans 1"/>
              </a:rPr>
              <a:t>Was ist ein Weg?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44000" y="4676089"/>
            <a:ext cx="771999" cy="77199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257394" y="4665658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FFFFF"/>
                </a:solidFill>
                <a:latin typeface="Open Sans 1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4800" y="2175753"/>
            <a:ext cx="808198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de-AT" sz="8000" dirty="0">
                <a:solidFill>
                  <a:srgbClr val="000000"/>
                </a:solidFill>
                <a:latin typeface="Open Sans 1 Bold"/>
              </a:rPr>
              <a:t>Mobilität und Verkehr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99753302-2CC7-ACA2-BAA2-93AD3E63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3159" y="9921875"/>
            <a:ext cx="7221682" cy="365125"/>
          </a:xfrm>
        </p:spPr>
        <p:txBody>
          <a:bodyPr/>
          <a:lstStyle/>
          <a:p>
            <a:r>
              <a:rPr lang="de-DE" sz="1400" dirty="0"/>
              <a:t>Workshop Aktive Mobilität und Wohlbefinden – Modul 1 Mobilität und Verkehr</a:t>
            </a:r>
            <a:endParaRPr lang="en-US" sz="1400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AF1D10BE-806A-9EA1-7D9F-8F15CC15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669338"/>
            <a:ext cx="5728612" cy="5155751"/>
          </a:xfrm>
          <a:custGeom>
            <a:avLst/>
            <a:gdLst/>
            <a:ahLst/>
            <a:cxnLst/>
            <a:rect l="l" t="t" r="r" b="b"/>
            <a:pathLst>
              <a:path w="5728612" h="5155751">
                <a:moveTo>
                  <a:pt x="0" y="0"/>
                </a:moveTo>
                <a:lnTo>
                  <a:pt x="5728612" y="0"/>
                </a:lnTo>
                <a:lnTo>
                  <a:pt x="5728612" y="5155751"/>
                </a:lnTo>
                <a:lnTo>
                  <a:pt x="0" y="5155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TextBox 5"/>
          <p:cNvSpPr txBox="1"/>
          <p:nvPr/>
        </p:nvSpPr>
        <p:spPr>
          <a:xfrm>
            <a:off x="1897200" y="600536"/>
            <a:ext cx="140942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2 Bold"/>
              </a:rPr>
              <a:t>Was </a:t>
            </a:r>
            <a:r>
              <a:rPr lang="en-US" sz="8000" dirty="0" err="1">
                <a:solidFill>
                  <a:srgbClr val="000000"/>
                </a:solidFill>
                <a:latin typeface="Open Sans 2 Bold"/>
              </a:rPr>
              <a:t>ist</a:t>
            </a:r>
            <a:r>
              <a:rPr lang="en-US" sz="8000" dirty="0">
                <a:solidFill>
                  <a:srgbClr val="000000"/>
                </a:solidFill>
                <a:latin typeface="Open Sans 2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2 Bold"/>
              </a:rPr>
              <a:t>Mobilität</a:t>
            </a:r>
            <a:r>
              <a:rPr lang="en-US" sz="8000" dirty="0">
                <a:solidFill>
                  <a:srgbClr val="000000"/>
                </a:solidFill>
                <a:latin typeface="Open Sans 2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76608"/>
            <a:ext cx="7525930" cy="82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Räumliche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Mobilität</a:t>
            </a:r>
            <a:endParaRPr lang="en-US" sz="4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21656" y="2576608"/>
            <a:ext cx="9952391" cy="1739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Ortsveränderungen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von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Personen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und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Gütern</a:t>
            </a:r>
            <a:endParaRPr lang="en-US" sz="4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29EF8D3-6A61-BAAD-189D-2DDE572224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48800" y="3669338"/>
            <a:ext cx="3384499" cy="4700693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239F1F68-864A-E113-DB32-E594F80943A9}"/>
              </a:ext>
            </a:extLst>
          </p:cNvPr>
          <p:cNvSpPr/>
          <p:nvPr/>
        </p:nvSpPr>
        <p:spPr>
          <a:xfrm>
            <a:off x="13711947" y="3896865"/>
            <a:ext cx="2671053" cy="4700693"/>
          </a:xfrm>
          <a:custGeom>
            <a:avLst/>
            <a:gdLst/>
            <a:ahLst/>
            <a:cxnLst/>
            <a:rect l="l" t="t" r="r" b="b"/>
            <a:pathLst>
              <a:path w="2479167" h="4114800">
                <a:moveTo>
                  <a:pt x="0" y="0"/>
                </a:moveTo>
                <a:lnTo>
                  <a:pt x="2479168" y="0"/>
                </a:lnTo>
                <a:lnTo>
                  <a:pt x="2479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2AF0D8C-0132-D3C6-65A3-9AF511A9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Workshop Aktive Mobilität und Wohlbefinden – Modul 1 Mobilität und Verkehr, Verkehrsmittel</a:t>
            </a:r>
            <a:endParaRPr lang="en-US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55F36E2-838C-4A73-8585-6E01C0AF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69325" y="680970"/>
            <a:ext cx="1451471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de-AT" sz="8000" dirty="0">
                <a:solidFill>
                  <a:srgbClr val="000000"/>
                </a:solidFill>
                <a:latin typeface="Open Sans 2 Bold"/>
              </a:rPr>
              <a:t>Warum sind wir unterwegs?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71F7C63-664E-02C8-9146-6C6022A3A38E}"/>
              </a:ext>
            </a:extLst>
          </p:cNvPr>
          <p:cNvSpPr/>
          <p:nvPr/>
        </p:nvSpPr>
        <p:spPr bwMode="auto">
          <a:xfrm>
            <a:off x="10064996" y="7644580"/>
            <a:ext cx="2921828" cy="15513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8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Sich erholen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19A9B1F-77B4-614E-6345-E998805A78DB}"/>
              </a:ext>
            </a:extLst>
          </p:cNvPr>
          <p:cNvSpPr/>
          <p:nvPr/>
        </p:nvSpPr>
        <p:spPr bwMode="auto">
          <a:xfrm>
            <a:off x="4059390" y="4599499"/>
            <a:ext cx="2921828" cy="15513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8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Sich bilden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C4D475C-9F50-16B4-619F-3DE684D4BAEB}"/>
              </a:ext>
            </a:extLst>
          </p:cNvPr>
          <p:cNvSpPr/>
          <p:nvPr/>
        </p:nvSpPr>
        <p:spPr bwMode="auto">
          <a:xfrm>
            <a:off x="5301177" y="7644580"/>
            <a:ext cx="2921828" cy="15513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8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Sich versorgen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A50FE70-FE6E-AD06-6712-2107CF572916}"/>
              </a:ext>
            </a:extLst>
          </p:cNvPr>
          <p:cNvSpPr/>
          <p:nvPr/>
        </p:nvSpPr>
        <p:spPr bwMode="auto">
          <a:xfrm>
            <a:off x="11438847" y="4599498"/>
            <a:ext cx="2921828" cy="15513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8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Arbeiten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23798B3-0473-3296-19BA-B1969B2F7A62}"/>
              </a:ext>
            </a:extLst>
          </p:cNvPr>
          <p:cNvSpPr/>
          <p:nvPr/>
        </p:nvSpPr>
        <p:spPr bwMode="auto">
          <a:xfrm>
            <a:off x="7683086" y="3332478"/>
            <a:ext cx="2921828" cy="155137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8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Wohnen</a:t>
            </a:r>
          </a:p>
        </p:txBody>
      </p:sp>
      <p:sp>
        <p:nvSpPr>
          <p:cNvPr id="31" name="Freeform 4">
            <a:extLst>
              <a:ext uri="{FF2B5EF4-FFF2-40B4-BE49-F238E27FC236}">
                <a16:creationId xmlns:a16="http://schemas.microsoft.com/office/drawing/2014/main" id="{AE2A67D9-42D4-21AC-D35B-CEB0146ABA8B}"/>
              </a:ext>
            </a:extLst>
          </p:cNvPr>
          <p:cNvSpPr/>
          <p:nvPr/>
        </p:nvSpPr>
        <p:spPr>
          <a:xfrm>
            <a:off x="11848290" y="6400568"/>
            <a:ext cx="1373850" cy="1863594"/>
          </a:xfrm>
          <a:custGeom>
            <a:avLst/>
            <a:gdLst/>
            <a:ahLst/>
            <a:cxnLst/>
            <a:rect l="l" t="t" r="r" b="b"/>
            <a:pathLst>
              <a:path w="3019234" h="4114800">
                <a:moveTo>
                  <a:pt x="0" y="0"/>
                </a:moveTo>
                <a:lnTo>
                  <a:pt x="3019234" y="0"/>
                </a:lnTo>
                <a:lnTo>
                  <a:pt x="30192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02F0D8E4-DD8A-71E2-7159-E4EC455607AB}"/>
              </a:ext>
            </a:extLst>
          </p:cNvPr>
          <p:cNvSpPr/>
          <p:nvPr/>
        </p:nvSpPr>
        <p:spPr>
          <a:xfrm>
            <a:off x="13154381" y="7394706"/>
            <a:ext cx="2017913" cy="1863594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7" y="0"/>
                </a:lnTo>
                <a:lnTo>
                  <a:pt x="44185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87E8FED9-9E65-62EC-6E4D-81EC6122798D}"/>
              </a:ext>
            </a:extLst>
          </p:cNvPr>
          <p:cNvSpPr/>
          <p:nvPr/>
        </p:nvSpPr>
        <p:spPr>
          <a:xfrm>
            <a:off x="4242611" y="7695617"/>
            <a:ext cx="1794383" cy="1613719"/>
          </a:xfrm>
          <a:custGeom>
            <a:avLst/>
            <a:gdLst/>
            <a:ahLst/>
            <a:cxnLst/>
            <a:rect l="l" t="t" r="r" b="b"/>
            <a:pathLst>
              <a:path w="4508247" h="4114800">
                <a:moveTo>
                  <a:pt x="0" y="0"/>
                </a:moveTo>
                <a:lnTo>
                  <a:pt x="4508247" y="0"/>
                </a:lnTo>
                <a:lnTo>
                  <a:pt x="45082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0E0E6642-A4B6-6D54-B3D6-CDAC892C34BA}"/>
              </a:ext>
            </a:extLst>
          </p:cNvPr>
          <p:cNvSpPr/>
          <p:nvPr/>
        </p:nvSpPr>
        <p:spPr>
          <a:xfrm>
            <a:off x="1418954" y="3332477"/>
            <a:ext cx="4035318" cy="1551380"/>
          </a:xfrm>
          <a:custGeom>
            <a:avLst/>
            <a:gdLst/>
            <a:ahLst/>
            <a:cxnLst/>
            <a:rect l="l" t="t" r="r" b="b"/>
            <a:pathLst>
              <a:path w="5568971" h="2316692">
                <a:moveTo>
                  <a:pt x="0" y="0"/>
                </a:moveTo>
                <a:lnTo>
                  <a:pt x="5568972" y="0"/>
                </a:lnTo>
                <a:lnTo>
                  <a:pt x="5568972" y="2316692"/>
                </a:lnTo>
                <a:lnTo>
                  <a:pt x="0" y="2316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5" name="Freeform 2">
            <a:extLst>
              <a:ext uri="{FF2B5EF4-FFF2-40B4-BE49-F238E27FC236}">
                <a16:creationId xmlns:a16="http://schemas.microsoft.com/office/drawing/2014/main" id="{727E7F07-CBE4-191C-BD53-A9660D7DA72A}"/>
              </a:ext>
            </a:extLst>
          </p:cNvPr>
          <p:cNvSpPr/>
          <p:nvPr/>
        </p:nvSpPr>
        <p:spPr>
          <a:xfrm>
            <a:off x="13487400" y="3418010"/>
            <a:ext cx="2377269" cy="2057400"/>
          </a:xfrm>
          <a:custGeom>
            <a:avLst/>
            <a:gdLst/>
            <a:ahLst/>
            <a:cxnLst/>
            <a:rect l="l" t="t" r="r" b="b"/>
            <a:pathLst>
              <a:path w="2377269" h="2057400">
                <a:moveTo>
                  <a:pt x="0" y="0"/>
                </a:moveTo>
                <a:lnTo>
                  <a:pt x="2377269" y="0"/>
                </a:lnTo>
                <a:lnTo>
                  <a:pt x="237726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F7E8980-FA58-0B11-5BC5-A435E024BFF6}"/>
              </a:ext>
            </a:extLst>
          </p:cNvPr>
          <p:cNvSpPr/>
          <p:nvPr/>
        </p:nvSpPr>
        <p:spPr>
          <a:xfrm>
            <a:off x="7992500" y="2087345"/>
            <a:ext cx="2303000" cy="1551379"/>
          </a:xfrm>
          <a:custGeom>
            <a:avLst/>
            <a:gdLst/>
            <a:ahLst/>
            <a:cxnLst/>
            <a:rect l="l" t="t" r="r" b="b"/>
            <a:pathLst>
              <a:path w="3646792" h="2997000">
                <a:moveTo>
                  <a:pt x="0" y="0"/>
                </a:moveTo>
                <a:lnTo>
                  <a:pt x="3646793" y="0"/>
                </a:lnTo>
                <a:lnTo>
                  <a:pt x="3646793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9" name="Fußzeilenplatzhalter 38">
            <a:extLst>
              <a:ext uri="{FF2B5EF4-FFF2-40B4-BE49-F238E27FC236}">
                <a16:creationId xmlns:a16="http://schemas.microsoft.com/office/drawing/2014/main" id="{3065B3B9-9DE3-396B-FC8A-0A407B26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Workshop Aktive Mobilität und Wohlbefinden – Modul 1 Mobilität und Verkehr, Verkehrsmittel</a:t>
            </a:r>
            <a:endParaRPr lang="en-US" sz="1400" dirty="0"/>
          </a:p>
        </p:txBody>
      </p:sp>
      <p:sp>
        <p:nvSpPr>
          <p:cNvPr id="40" name="Foliennummernplatzhalter 39">
            <a:extLst>
              <a:ext uri="{FF2B5EF4-FFF2-40B4-BE49-F238E27FC236}">
                <a16:creationId xmlns:a16="http://schemas.microsoft.com/office/drawing/2014/main" id="{A32C854B-AF41-618D-86B1-16C78F1A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6480429" y="6046676"/>
            <a:ext cx="5515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Daseinsgrundfunktionen</a:t>
            </a:r>
            <a:r>
              <a:rPr lang="de-DE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39773" y="551448"/>
            <a:ext cx="140942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2 Bold"/>
              </a:rPr>
              <a:t>Was </a:t>
            </a:r>
            <a:r>
              <a:rPr lang="en-US" sz="8000" dirty="0" err="1">
                <a:solidFill>
                  <a:srgbClr val="000000"/>
                </a:solidFill>
                <a:latin typeface="Open Sans 2 Bold"/>
              </a:rPr>
              <a:t>ist</a:t>
            </a:r>
            <a:r>
              <a:rPr lang="en-US" sz="8000" dirty="0">
                <a:solidFill>
                  <a:srgbClr val="000000"/>
                </a:solidFill>
                <a:latin typeface="Open Sans 2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2 Bold"/>
              </a:rPr>
              <a:t>ein</a:t>
            </a:r>
            <a:r>
              <a:rPr lang="en-US" sz="8000" dirty="0">
                <a:solidFill>
                  <a:srgbClr val="000000"/>
                </a:solidFill>
                <a:latin typeface="Open Sans 2 Bold"/>
              </a:rPr>
              <a:t> Weg?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46594" y="2247420"/>
            <a:ext cx="5794811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>
                <a:solidFill>
                  <a:srgbClr val="000000"/>
                </a:solidFill>
                <a:latin typeface="Open Sans 1"/>
              </a:rPr>
              <a:t>Verbindung von Aktivitäten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B3D7751-11C6-1652-9A8C-4B52C07F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Workshop Aktive Mobilität und Wohlbefinden – Modul 1 Mobilität und Verkehr, Verkehrsmittel</a:t>
            </a:r>
            <a:endParaRPr lang="en-US" sz="1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E298C1-7C28-A6E7-F7FE-9C0CB374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82F5BA1-558A-5743-6037-A9C4232E465C}"/>
              </a:ext>
            </a:extLst>
          </p:cNvPr>
          <p:cNvCxnSpPr/>
          <p:nvPr/>
        </p:nvCxnSpPr>
        <p:spPr bwMode="auto">
          <a:xfrm flipH="1">
            <a:off x="6770513" y="5162105"/>
            <a:ext cx="1104900" cy="762000"/>
          </a:xfrm>
          <a:prstGeom prst="straightConnector1">
            <a:avLst/>
          </a:prstGeom>
          <a:noFill/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7FAE229-E465-CBF2-9A11-4262FA7525A4}"/>
              </a:ext>
            </a:extLst>
          </p:cNvPr>
          <p:cNvCxnSpPr/>
          <p:nvPr/>
        </p:nvCxnSpPr>
        <p:spPr bwMode="auto">
          <a:xfrm>
            <a:off x="6722888" y="6567043"/>
            <a:ext cx="2695575" cy="1504950"/>
          </a:xfrm>
          <a:prstGeom prst="straightConnector1">
            <a:avLst/>
          </a:prstGeom>
          <a:noFill/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7F8179A-AA57-66BD-25C6-F594E79F1BE3}"/>
              </a:ext>
            </a:extLst>
          </p:cNvPr>
          <p:cNvCxnSpPr/>
          <p:nvPr/>
        </p:nvCxnSpPr>
        <p:spPr bwMode="auto">
          <a:xfrm flipH="1" flipV="1">
            <a:off x="9008888" y="5385943"/>
            <a:ext cx="1028700" cy="2390775"/>
          </a:xfrm>
          <a:prstGeom prst="straightConnector1">
            <a:avLst/>
          </a:prstGeom>
          <a:noFill/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CCB7242F-B92D-4D29-B4DC-D90DECF18854}"/>
              </a:ext>
            </a:extLst>
          </p:cNvPr>
          <p:cNvSpPr/>
          <p:nvPr/>
        </p:nvSpPr>
        <p:spPr bwMode="auto">
          <a:xfrm>
            <a:off x="7603951" y="4106346"/>
            <a:ext cx="2160587" cy="12588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Zu Hause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9D2D680-D27D-A1DC-7DC3-49A52C249D40}"/>
              </a:ext>
            </a:extLst>
          </p:cNvPr>
          <p:cNvSpPr/>
          <p:nvPr/>
        </p:nvSpPr>
        <p:spPr bwMode="auto">
          <a:xfrm>
            <a:off x="4743276" y="5595493"/>
            <a:ext cx="2159000" cy="12588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Schule</a:t>
            </a:r>
          </a:p>
        </p:txBody>
      </p:sp>
      <p:sp>
        <p:nvSpPr>
          <p:cNvPr id="12" name="Stern mit 6 Zacken 42">
            <a:extLst>
              <a:ext uri="{FF2B5EF4-FFF2-40B4-BE49-F238E27FC236}">
                <a16:creationId xmlns:a16="http://schemas.microsoft.com/office/drawing/2014/main" id="{C81665F1-B2A4-3C1D-A4FB-43629F8EBB04}"/>
              </a:ext>
            </a:extLst>
          </p:cNvPr>
          <p:cNvSpPr/>
          <p:nvPr/>
        </p:nvSpPr>
        <p:spPr>
          <a:xfrm>
            <a:off x="11195233" y="3173491"/>
            <a:ext cx="2628000" cy="2628000"/>
          </a:xfrm>
          <a:prstGeom prst="star6">
            <a:avLst/>
          </a:prstGeom>
          <a:solidFill>
            <a:srgbClr val="F46B4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Wege</a:t>
            </a:r>
            <a:endParaRPr lang="de-A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Grafik 12" descr="Klassenzimmer">
            <a:extLst>
              <a:ext uri="{FF2B5EF4-FFF2-40B4-BE49-F238E27FC236}">
                <a16:creationId xmlns:a16="http://schemas.microsoft.com/office/drawing/2014/main" id="{ABA37EBB-88A7-78A9-D342-E12B286F3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7092" y="4559738"/>
            <a:ext cx="1204733" cy="1204733"/>
          </a:xfrm>
          <a:prstGeom prst="rect">
            <a:avLst/>
          </a:prstGeom>
        </p:spPr>
      </p:pic>
      <p:pic>
        <p:nvPicPr>
          <p:cNvPr id="14" name="Grafik 13" descr="Ausführen">
            <a:extLst>
              <a:ext uri="{FF2B5EF4-FFF2-40B4-BE49-F238E27FC236}">
                <a16:creationId xmlns:a16="http://schemas.microsoft.com/office/drawing/2014/main" id="{8CB5A2D2-F9ED-477E-A507-5472ADB52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59166" y="7254045"/>
            <a:ext cx="1143289" cy="1143289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ECBB192-BD83-FA82-CCD3-5D20CABAE42E}"/>
              </a:ext>
            </a:extLst>
          </p:cNvPr>
          <p:cNvGrpSpPr/>
          <p:nvPr/>
        </p:nvGrpSpPr>
        <p:grpSpPr>
          <a:xfrm>
            <a:off x="9525000" y="3466620"/>
            <a:ext cx="850641" cy="880839"/>
            <a:chOff x="1457346" y="1758950"/>
            <a:chExt cx="468312" cy="430213"/>
          </a:xfrm>
          <a:solidFill>
            <a:srgbClr val="3A7E91"/>
          </a:solidFill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CE231C-60AF-9A91-B3BD-46F82522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057" y="1944602"/>
              <a:ext cx="325316" cy="244561"/>
            </a:xfrm>
            <a:custGeom>
              <a:avLst/>
              <a:gdLst>
                <a:gd name="T0" fmla="*/ 0 w 182"/>
                <a:gd name="T1" fmla="*/ 0 h 137"/>
                <a:gd name="T2" fmla="*/ 0 w 182"/>
                <a:gd name="T3" fmla="*/ 136 h 137"/>
                <a:gd name="T4" fmla="*/ 181 w 182"/>
                <a:gd name="T5" fmla="*/ 136 h 137"/>
                <a:gd name="T6" fmla="*/ 181 w 182"/>
                <a:gd name="T7" fmla="*/ 0 h 137"/>
                <a:gd name="T8" fmla="*/ 0 w 182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"/>
                <a:gd name="T16" fmla="*/ 0 h 137"/>
                <a:gd name="T17" fmla="*/ 182 w 182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" h="137">
                  <a:moveTo>
                    <a:pt x="0" y="0"/>
                  </a:moveTo>
                  <a:lnTo>
                    <a:pt x="0" y="136"/>
                  </a:lnTo>
                  <a:lnTo>
                    <a:pt x="181" y="136"/>
                  </a:lnTo>
                  <a:lnTo>
                    <a:pt x="18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28703" tIns="63222" rIns="128703" bIns="6322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09BB42-8799-3405-9763-4A8504FC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091" y="2039213"/>
              <a:ext cx="107247" cy="149950"/>
            </a:xfrm>
            <a:custGeom>
              <a:avLst/>
              <a:gdLst>
                <a:gd name="T0" fmla="*/ 0 w 60"/>
                <a:gd name="T1" fmla="*/ 0 h 84"/>
                <a:gd name="T2" fmla="*/ 0 w 60"/>
                <a:gd name="T3" fmla="*/ 83 h 84"/>
                <a:gd name="T4" fmla="*/ 59 w 60"/>
                <a:gd name="T5" fmla="*/ 83 h 84"/>
                <a:gd name="T6" fmla="*/ 59 w 60"/>
                <a:gd name="T7" fmla="*/ 0 h 84"/>
                <a:gd name="T8" fmla="*/ 0 w 6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4"/>
                <a:gd name="T17" fmla="*/ 60 w 6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4">
                  <a:moveTo>
                    <a:pt x="0" y="0"/>
                  </a:moveTo>
                  <a:lnTo>
                    <a:pt x="0" y="83"/>
                  </a:lnTo>
                  <a:lnTo>
                    <a:pt x="59" y="83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28703" tIns="63222" rIns="128703" bIns="6322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39A821-FA28-EC3F-A626-16AC7D38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346" y="1758950"/>
              <a:ext cx="468312" cy="187437"/>
            </a:xfrm>
            <a:custGeom>
              <a:avLst/>
              <a:gdLst>
                <a:gd name="T0" fmla="*/ 0 w 262"/>
                <a:gd name="T1" fmla="*/ 104 h 105"/>
                <a:gd name="T2" fmla="*/ 135 w 262"/>
                <a:gd name="T3" fmla="*/ 0 h 105"/>
                <a:gd name="T4" fmla="*/ 261 w 262"/>
                <a:gd name="T5" fmla="*/ 104 h 105"/>
                <a:gd name="T6" fmla="*/ 0 w 262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105"/>
                <a:gd name="T14" fmla="*/ 262 w 26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105">
                  <a:moveTo>
                    <a:pt x="0" y="104"/>
                  </a:moveTo>
                  <a:lnTo>
                    <a:pt x="135" y="0"/>
                  </a:lnTo>
                  <a:lnTo>
                    <a:pt x="261" y="104"/>
                  </a:lnTo>
                  <a:lnTo>
                    <a:pt x="0" y="10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28703" tIns="63222" rIns="128703" bIns="6322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F60A956-DD58-9482-BC07-7593099EB5F3}"/>
              </a:ext>
            </a:extLst>
          </p:cNvPr>
          <p:cNvSpPr/>
          <p:nvPr/>
        </p:nvSpPr>
        <p:spPr bwMode="auto">
          <a:xfrm>
            <a:off x="9237486" y="7775652"/>
            <a:ext cx="2160589" cy="12588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Sportverein</a:t>
            </a:r>
          </a:p>
        </p:txBody>
      </p:sp>
      <p:pic>
        <p:nvPicPr>
          <p:cNvPr id="20" name="Grafik 19" descr="Bodybuilder">
            <a:extLst>
              <a:ext uri="{FF2B5EF4-FFF2-40B4-BE49-F238E27FC236}">
                <a16:creationId xmlns:a16="http://schemas.microsoft.com/office/drawing/2014/main" id="{16BA9C33-FD43-A12A-1BC3-BC11452CC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02112" y="7796290"/>
            <a:ext cx="1077816" cy="107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96885" y="665962"/>
            <a:ext cx="140942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2 Bold"/>
              </a:rPr>
              <a:t>Was </a:t>
            </a:r>
            <a:r>
              <a:rPr lang="en-US" sz="8000" dirty="0" err="1">
                <a:solidFill>
                  <a:srgbClr val="000000"/>
                </a:solidFill>
                <a:latin typeface="Open Sans 2 Bold"/>
              </a:rPr>
              <a:t>ist</a:t>
            </a:r>
            <a:r>
              <a:rPr lang="en-US" sz="8000" dirty="0">
                <a:solidFill>
                  <a:srgbClr val="000000"/>
                </a:solidFill>
                <a:latin typeface="Open Sans 2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Open Sans 2 Bold"/>
              </a:rPr>
              <a:t>ein</a:t>
            </a:r>
            <a:r>
              <a:rPr lang="en-US" sz="8000" dirty="0">
                <a:solidFill>
                  <a:srgbClr val="000000"/>
                </a:solidFill>
                <a:latin typeface="Open Sans 2 Bold"/>
              </a:rPr>
              <a:t> Weg?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46594" y="2247420"/>
            <a:ext cx="5794811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>
                <a:solidFill>
                  <a:srgbClr val="000000"/>
                </a:solidFill>
                <a:latin typeface="Open Sans 1"/>
              </a:rPr>
              <a:t>Verbindung von Aktivitäten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34A255F-D3D1-844F-2FAB-64782292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Workshop Aktive Mobilität und Wohlbefinden – Modul 1 Mobilität und Verkehr, Verkehrsmittel</a:t>
            </a:r>
            <a:endParaRPr lang="en-US" sz="1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EC84C2-5417-3BC6-764F-12818034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8F2ACAF5-1D1D-D8D8-CF87-DF323DFA2156}"/>
              </a:ext>
            </a:extLst>
          </p:cNvPr>
          <p:cNvCxnSpPr/>
          <p:nvPr/>
        </p:nvCxnSpPr>
        <p:spPr bwMode="auto">
          <a:xfrm flipH="1">
            <a:off x="6973887" y="5283374"/>
            <a:ext cx="1104900" cy="762000"/>
          </a:xfrm>
          <a:prstGeom prst="straightConnector1">
            <a:avLst/>
          </a:prstGeom>
          <a:noFill/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A3DEF14-5966-D6C4-ADA7-B900F6E4715F}"/>
              </a:ext>
            </a:extLst>
          </p:cNvPr>
          <p:cNvSpPr/>
          <p:nvPr/>
        </p:nvSpPr>
        <p:spPr bwMode="auto">
          <a:xfrm>
            <a:off x="7848600" y="4276899"/>
            <a:ext cx="2160587" cy="12588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Zu Hause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A4EE266-3ECF-839B-C445-C9C917EC43B0}"/>
              </a:ext>
            </a:extLst>
          </p:cNvPr>
          <p:cNvSpPr/>
          <p:nvPr/>
        </p:nvSpPr>
        <p:spPr bwMode="auto">
          <a:xfrm>
            <a:off x="4946650" y="5716762"/>
            <a:ext cx="2159000" cy="12588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 dirty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Schule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BAC9A9D-D674-B09A-A243-7F37DA7E3D43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7097374"/>
            <a:ext cx="2750067" cy="1997008"/>
            <a:chOff x="1980099" y="4123242"/>
            <a:chExt cx="2748736" cy="1996758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077CC98-1021-009C-B65C-5AA6EFD9DF91}"/>
                </a:ext>
              </a:extLst>
            </p:cNvPr>
            <p:cNvSpPr/>
            <p:nvPr/>
          </p:nvSpPr>
          <p:spPr bwMode="auto">
            <a:xfrm>
              <a:off x="1980099" y="4859683"/>
              <a:ext cx="2159541" cy="12603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 cap="flat" cmpd="sng" algn="ctr">
              <a:solidFill>
                <a:srgbClr val="3A7E9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dirty="0">
                  <a:solidFill>
                    <a:srgbClr val="2D2DB9"/>
                  </a:solidFill>
                  <a:latin typeface="Arial" pitchFamily="34" charset="0"/>
                  <a:cs typeface="Arial" pitchFamily="34" charset="0"/>
                </a:rPr>
                <a:t>Mittagspause: </a:t>
              </a:r>
              <a:br>
                <a:rPr lang="de-DE" sz="2000" dirty="0">
                  <a:solidFill>
                    <a:srgbClr val="2D2DB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2000" dirty="0">
                  <a:solidFill>
                    <a:srgbClr val="2D2DB9"/>
                  </a:solidFill>
                  <a:latin typeface="Arial" pitchFamily="34" charset="0"/>
                  <a:cs typeface="Arial" pitchFamily="34" charset="0"/>
                </a:rPr>
                <a:t>Supermarkt</a:t>
              </a:r>
            </a:p>
          </p:txBody>
        </p: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2A7503E-B4BF-881E-C9D6-4EEE3D0D2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373" y="4123242"/>
              <a:ext cx="1353462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537FB2E-1627-D541-ED2E-89FBB75500DD}"/>
              </a:ext>
            </a:extLst>
          </p:cNvPr>
          <p:cNvCxnSpPr>
            <a:stCxn id="9" idx="5"/>
          </p:cNvCxnSpPr>
          <p:nvPr/>
        </p:nvCxnSpPr>
        <p:spPr bwMode="auto">
          <a:xfrm>
            <a:off x="6789472" y="6791289"/>
            <a:ext cx="1289315" cy="1281059"/>
          </a:xfrm>
          <a:prstGeom prst="straightConnector1">
            <a:avLst/>
          </a:prstGeom>
          <a:noFill/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7A06DCD-B313-2491-1252-852306458A6C}"/>
              </a:ext>
            </a:extLst>
          </p:cNvPr>
          <p:cNvCxnSpPr/>
          <p:nvPr/>
        </p:nvCxnSpPr>
        <p:spPr bwMode="auto">
          <a:xfrm flipH="1" flipV="1">
            <a:off x="6368469" y="6931206"/>
            <a:ext cx="1480132" cy="1516068"/>
          </a:xfrm>
          <a:prstGeom prst="straightConnector1">
            <a:avLst/>
          </a:prstGeom>
          <a:noFill/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536F55F-3C6D-A779-B364-BDB0C08175E2}"/>
              </a:ext>
            </a:extLst>
          </p:cNvPr>
          <p:cNvCxnSpPr>
            <a:stCxn id="9" idx="6"/>
          </p:cNvCxnSpPr>
          <p:nvPr/>
        </p:nvCxnSpPr>
        <p:spPr bwMode="auto">
          <a:xfrm flipV="1">
            <a:off x="7105650" y="6344115"/>
            <a:ext cx="3912878" cy="2091"/>
          </a:xfrm>
          <a:prstGeom prst="straightConnector1">
            <a:avLst/>
          </a:prstGeom>
          <a:noFill/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97376FD9-E853-7381-F6D9-C016DD16E12C}"/>
              </a:ext>
            </a:extLst>
          </p:cNvPr>
          <p:cNvSpPr/>
          <p:nvPr/>
        </p:nvSpPr>
        <p:spPr bwMode="auto">
          <a:xfrm>
            <a:off x="11018528" y="5676910"/>
            <a:ext cx="2159000" cy="12588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de-DE" sz="2000" dirty="0" err="1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FreundIn</a:t>
            </a:r>
            <a:endParaRPr lang="de-DE" sz="2000" dirty="0">
              <a:solidFill>
                <a:srgbClr val="2D2DB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963797C-45CB-9967-F0CD-67B391DE777F}"/>
              </a:ext>
            </a:extLst>
          </p:cNvPr>
          <p:cNvCxnSpPr>
            <a:stCxn id="16" idx="1"/>
            <a:endCxn id="6" idx="6"/>
          </p:cNvCxnSpPr>
          <p:nvPr/>
        </p:nvCxnSpPr>
        <p:spPr bwMode="auto">
          <a:xfrm flipH="1" flipV="1">
            <a:off x="10009187" y="4906343"/>
            <a:ext cx="1325519" cy="954927"/>
          </a:xfrm>
          <a:prstGeom prst="straightConnector1">
            <a:avLst/>
          </a:prstGeom>
          <a:noFill/>
          <a:ln w="22225" cap="flat" cmpd="sng" algn="ctr">
            <a:solidFill>
              <a:srgbClr val="3A7E9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8" name="Stern mit 6 Zacken 33">
            <a:extLst>
              <a:ext uri="{FF2B5EF4-FFF2-40B4-BE49-F238E27FC236}">
                <a16:creationId xmlns:a16="http://schemas.microsoft.com/office/drawing/2014/main" id="{C39F90F8-BC5E-EFC6-33A3-8BC394F6A83C}"/>
              </a:ext>
            </a:extLst>
          </p:cNvPr>
          <p:cNvSpPr/>
          <p:nvPr/>
        </p:nvSpPr>
        <p:spPr>
          <a:xfrm>
            <a:off x="11398607" y="3294760"/>
            <a:ext cx="2628000" cy="2628000"/>
          </a:xfrm>
          <a:prstGeom prst="star6">
            <a:avLst/>
          </a:prstGeom>
          <a:solidFill>
            <a:srgbClr val="F46B4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Wege</a:t>
            </a:r>
            <a:endParaRPr lang="de-A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Grafik 18" descr="Klassenzimmer">
            <a:extLst>
              <a:ext uri="{FF2B5EF4-FFF2-40B4-BE49-F238E27FC236}">
                <a16:creationId xmlns:a16="http://schemas.microsoft.com/office/drawing/2014/main" id="{A7E11297-EE8A-2E56-7A95-544CBF4F6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7130" y="4906343"/>
            <a:ext cx="914400" cy="91440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570D183-A532-6799-CB36-57606BC2B6BB}"/>
              </a:ext>
            </a:extLst>
          </p:cNvPr>
          <p:cNvGrpSpPr/>
          <p:nvPr/>
        </p:nvGrpSpPr>
        <p:grpSpPr>
          <a:xfrm>
            <a:off x="9728374" y="3587889"/>
            <a:ext cx="850641" cy="880839"/>
            <a:chOff x="1457346" y="1758950"/>
            <a:chExt cx="468312" cy="430213"/>
          </a:xfrm>
          <a:solidFill>
            <a:srgbClr val="3A7E91"/>
          </a:solidFill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6CD3EEC-1FEB-7569-9175-C07F4B7B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057" y="1944602"/>
              <a:ext cx="325316" cy="244561"/>
            </a:xfrm>
            <a:custGeom>
              <a:avLst/>
              <a:gdLst>
                <a:gd name="T0" fmla="*/ 0 w 182"/>
                <a:gd name="T1" fmla="*/ 0 h 137"/>
                <a:gd name="T2" fmla="*/ 0 w 182"/>
                <a:gd name="T3" fmla="*/ 136 h 137"/>
                <a:gd name="T4" fmla="*/ 181 w 182"/>
                <a:gd name="T5" fmla="*/ 136 h 137"/>
                <a:gd name="T6" fmla="*/ 181 w 182"/>
                <a:gd name="T7" fmla="*/ 0 h 137"/>
                <a:gd name="T8" fmla="*/ 0 w 182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"/>
                <a:gd name="T16" fmla="*/ 0 h 137"/>
                <a:gd name="T17" fmla="*/ 182 w 182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" h="137">
                  <a:moveTo>
                    <a:pt x="0" y="0"/>
                  </a:moveTo>
                  <a:lnTo>
                    <a:pt x="0" y="136"/>
                  </a:lnTo>
                  <a:lnTo>
                    <a:pt x="181" y="136"/>
                  </a:lnTo>
                  <a:lnTo>
                    <a:pt x="18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28703" tIns="63222" rIns="128703" bIns="6322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FC6D9AC-80FF-29B7-CA5C-7953AFA00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091" y="2039213"/>
              <a:ext cx="107247" cy="149950"/>
            </a:xfrm>
            <a:custGeom>
              <a:avLst/>
              <a:gdLst>
                <a:gd name="T0" fmla="*/ 0 w 60"/>
                <a:gd name="T1" fmla="*/ 0 h 84"/>
                <a:gd name="T2" fmla="*/ 0 w 60"/>
                <a:gd name="T3" fmla="*/ 83 h 84"/>
                <a:gd name="T4" fmla="*/ 59 w 60"/>
                <a:gd name="T5" fmla="*/ 83 h 84"/>
                <a:gd name="T6" fmla="*/ 59 w 60"/>
                <a:gd name="T7" fmla="*/ 0 h 84"/>
                <a:gd name="T8" fmla="*/ 0 w 6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4"/>
                <a:gd name="T17" fmla="*/ 60 w 6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4">
                  <a:moveTo>
                    <a:pt x="0" y="0"/>
                  </a:moveTo>
                  <a:lnTo>
                    <a:pt x="0" y="83"/>
                  </a:lnTo>
                  <a:lnTo>
                    <a:pt x="59" y="83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28703" tIns="63222" rIns="128703" bIns="6322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50DEF4-1384-2FD3-2DF7-ADE82C03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346" y="1758950"/>
              <a:ext cx="468312" cy="187437"/>
            </a:xfrm>
            <a:custGeom>
              <a:avLst/>
              <a:gdLst>
                <a:gd name="T0" fmla="*/ 0 w 262"/>
                <a:gd name="T1" fmla="*/ 104 h 105"/>
                <a:gd name="T2" fmla="*/ 135 w 262"/>
                <a:gd name="T3" fmla="*/ 0 h 105"/>
                <a:gd name="T4" fmla="*/ 261 w 262"/>
                <a:gd name="T5" fmla="*/ 104 h 105"/>
                <a:gd name="T6" fmla="*/ 0 w 262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105"/>
                <a:gd name="T14" fmla="*/ 262 w 26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105">
                  <a:moveTo>
                    <a:pt x="0" y="104"/>
                  </a:moveTo>
                  <a:lnTo>
                    <a:pt x="135" y="0"/>
                  </a:lnTo>
                  <a:lnTo>
                    <a:pt x="261" y="104"/>
                  </a:lnTo>
                  <a:lnTo>
                    <a:pt x="0" y="10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28703" tIns="63222" rIns="128703" bIns="6322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CF21E14-68E7-22E6-3DF6-11347B877B07}"/>
              </a:ext>
            </a:extLst>
          </p:cNvPr>
          <p:cNvGrpSpPr/>
          <p:nvPr/>
        </p:nvGrpSpPr>
        <p:grpSpPr>
          <a:xfrm>
            <a:off x="12969661" y="6374138"/>
            <a:ext cx="850641" cy="880839"/>
            <a:chOff x="1457346" y="1758950"/>
            <a:chExt cx="468312" cy="430213"/>
          </a:xfrm>
          <a:solidFill>
            <a:srgbClr val="3A7E91"/>
          </a:solidFill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26264F7-0FA9-F57E-1720-619907AB6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057" y="1944602"/>
              <a:ext cx="325316" cy="244561"/>
            </a:xfrm>
            <a:custGeom>
              <a:avLst/>
              <a:gdLst>
                <a:gd name="T0" fmla="*/ 0 w 182"/>
                <a:gd name="T1" fmla="*/ 0 h 137"/>
                <a:gd name="T2" fmla="*/ 0 w 182"/>
                <a:gd name="T3" fmla="*/ 136 h 137"/>
                <a:gd name="T4" fmla="*/ 181 w 182"/>
                <a:gd name="T5" fmla="*/ 136 h 137"/>
                <a:gd name="T6" fmla="*/ 181 w 182"/>
                <a:gd name="T7" fmla="*/ 0 h 137"/>
                <a:gd name="T8" fmla="*/ 0 w 182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"/>
                <a:gd name="T16" fmla="*/ 0 h 137"/>
                <a:gd name="T17" fmla="*/ 182 w 182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" h="137">
                  <a:moveTo>
                    <a:pt x="0" y="0"/>
                  </a:moveTo>
                  <a:lnTo>
                    <a:pt x="0" y="136"/>
                  </a:lnTo>
                  <a:lnTo>
                    <a:pt x="181" y="136"/>
                  </a:lnTo>
                  <a:lnTo>
                    <a:pt x="18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28703" tIns="63222" rIns="128703" bIns="6322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8714DA1-0DF8-EC99-EF64-8193FC1D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091" y="2039213"/>
              <a:ext cx="107247" cy="149950"/>
            </a:xfrm>
            <a:custGeom>
              <a:avLst/>
              <a:gdLst>
                <a:gd name="T0" fmla="*/ 0 w 60"/>
                <a:gd name="T1" fmla="*/ 0 h 84"/>
                <a:gd name="T2" fmla="*/ 0 w 60"/>
                <a:gd name="T3" fmla="*/ 83 h 84"/>
                <a:gd name="T4" fmla="*/ 59 w 60"/>
                <a:gd name="T5" fmla="*/ 83 h 84"/>
                <a:gd name="T6" fmla="*/ 59 w 60"/>
                <a:gd name="T7" fmla="*/ 0 h 84"/>
                <a:gd name="T8" fmla="*/ 0 w 6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4"/>
                <a:gd name="T17" fmla="*/ 60 w 6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4">
                  <a:moveTo>
                    <a:pt x="0" y="0"/>
                  </a:moveTo>
                  <a:lnTo>
                    <a:pt x="0" y="83"/>
                  </a:lnTo>
                  <a:lnTo>
                    <a:pt x="59" y="83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28703" tIns="63222" rIns="128703" bIns="6322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8C55DBF-D317-3A6C-B4AC-C4EA9A1A9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346" y="1758950"/>
              <a:ext cx="468312" cy="187437"/>
            </a:xfrm>
            <a:custGeom>
              <a:avLst/>
              <a:gdLst>
                <a:gd name="T0" fmla="*/ 0 w 262"/>
                <a:gd name="T1" fmla="*/ 104 h 105"/>
                <a:gd name="T2" fmla="*/ 135 w 262"/>
                <a:gd name="T3" fmla="*/ 0 h 105"/>
                <a:gd name="T4" fmla="*/ 261 w 262"/>
                <a:gd name="T5" fmla="*/ 104 h 105"/>
                <a:gd name="T6" fmla="*/ 0 w 262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105"/>
                <a:gd name="T14" fmla="*/ 262 w 26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105">
                  <a:moveTo>
                    <a:pt x="0" y="104"/>
                  </a:moveTo>
                  <a:lnTo>
                    <a:pt x="135" y="0"/>
                  </a:lnTo>
                  <a:lnTo>
                    <a:pt x="261" y="104"/>
                  </a:lnTo>
                  <a:lnTo>
                    <a:pt x="0" y="104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128703" tIns="63222" rIns="128703" bIns="63222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e-DE" sz="1800" b="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366391" y="4924061"/>
            <a:ext cx="7939864" cy="4561813"/>
          </a:xfrm>
          <a:custGeom>
            <a:avLst/>
            <a:gdLst/>
            <a:ahLst/>
            <a:cxnLst/>
            <a:rect l="l" t="t" r="r" b="b"/>
            <a:pathLst>
              <a:path w="7939864" h="4561813">
                <a:moveTo>
                  <a:pt x="0" y="0"/>
                </a:moveTo>
                <a:lnTo>
                  <a:pt x="7939864" y="0"/>
                </a:lnTo>
                <a:lnTo>
                  <a:pt x="7939864" y="4561813"/>
                </a:lnTo>
                <a:lnTo>
                  <a:pt x="0" y="4561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TextBox 9"/>
          <p:cNvSpPr txBox="1"/>
          <p:nvPr/>
        </p:nvSpPr>
        <p:spPr>
          <a:xfrm>
            <a:off x="2079568" y="665792"/>
            <a:ext cx="140942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de-AT" sz="8000" dirty="0">
                <a:solidFill>
                  <a:srgbClr val="000000"/>
                </a:solidFill>
                <a:latin typeface="Open Sans 2 Bold"/>
              </a:rPr>
              <a:t>Wie sind wir unterwegs?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18070" y="2515387"/>
            <a:ext cx="7525930" cy="83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Unterscheidungen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zwischen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45495" y="3244107"/>
            <a:ext cx="7521519" cy="1742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705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aktiv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vs.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passiv</a:t>
            </a:r>
            <a:endParaRPr lang="en-US" sz="4400" dirty="0">
              <a:solidFill>
                <a:srgbClr val="000000"/>
              </a:solidFill>
              <a:latin typeface="+mj-lt"/>
            </a:endParaRPr>
          </a:p>
          <a:p>
            <a:pPr marL="0" lvl="1" indent="0" algn="ctr">
              <a:lnSpc>
                <a:spcPts val="705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nicht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motorisiert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vs.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motorisiert</a:t>
            </a:r>
            <a:endParaRPr lang="en-US" sz="4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455020" y="4678749"/>
            <a:ext cx="9595598" cy="5513107"/>
          </a:xfrm>
          <a:custGeom>
            <a:avLst/>
            <a:gdLst/>
            <a:ahLst/>
            <a:cxnLst/>
            <a:rect l="l" t="t" r="r" b="b"/>
            <a:pathLst>
              <a:path w="9595598" h="5513107">
                <a:moveTo>
                  <a:pt x="0" y="0"/>
                </a:moveTo>
                <a:lnTo>
                  <a:pt x="9595598" y="0"/>
                </a:lnTo>
                <a:lnTo>
                  <a:pt x="9595598" y="5513107"/>
                </a:lnTo>
                <a:lnTo>
                  <a:pt x="0" y="55131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AF421142-5A57-8B47-24C8-1AFE78C5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Workshop Aktive Mobilität und Wohlbefinden – Modul 1 Mobilität und Verkehr, Verkehrsmittel</a:t>
            </a:r>
            <a:endParaRPr lang="en-US" sz="1400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35A08D8F-19E6-2363-1997-2F840781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A38C853-7DB0-19CC-0076-D9A0E3D033B2}"/>
              </a:ext>
            </a:extLst>
          </p:cNvPr>
          <p:cNvSpPr/>
          <p:nvPr/>
        </p:nvSpPr>
        <p:spPr>
          <a:xfrm>
            <a:off x="1521130" y="6144096"/>
            <a:ext cx="1238112" cy="2227833"/>
          </a:xfrm>
          <a:custGeom>
            <a:avLst/>
            <a:gdLst/>
            <a:ahLst/>
            <a:cxnLst/>
            <a:rect l="l" t="t" r="r" b="b"/>
            <a:pathLst>
              <a:path w="815019" h="1660225">
                <a:moveTo>
                  <a:pt x="0" y="0"/>
                </a:moveTo>
                <a:lnTo>
                  <a:pt x="815019" y="0"/>
                </a:lnTo>
                <a:lnTo>
                  <a:pt x="815019" y="1660225"/>
                </a:lnTo>
                <a:lnTo>
                  <a:pt x="0" y="16602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F5CF15D-6666-EE13-43A1-85B01F307B9F}"/>
              </a:ext>
            </a:extLst>
          </p:cNvPr>
          <p:cNvSpPr/>
          <p:nvPr/>
        </p:nvSpPr>
        <p:spPr>
          <a:xfrm>
            <a:off x="3282050" y="6144096"/>
            <a:ext cx="1753133" cy="1913493"/>
          </a:xfrm>
          <a:custGeom>
            <a:avLst/>
            <a:gdLst/>
            <a:ahLst/>
            <a:cxnLst/>
            <a:rect l="l" t="t" r="r" b="b"/>
            <a:pathLst>
              <a:path w="1099039" h="1157991">
                <a:moveTo>
                  <a:pt x="0" y="0"/>
                </a:moveTo>
                <a:lnTo>
                  <a:pt x="1099039" y="0"/>
                </a:lnTo>
                <a:lnTo>
                  <a:pt x="1099039" y="1157991"/>
                </a:lnTo>
                <a:lnTo>
                  <a:pt x="0" y="11579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C53A138F-462F-B010-AD7D-5EB940483D0E}"/>
              </a:ext>
            </a:extLst>
          </p:cNvPr>
          <p:cNvSpPr/>
          <p:nvPr/>
        </p:nvSpPr>
        <p:spPr>
          <a:xfrm>
            <a:off x="14122988" y="6140763"/>
            <a:ext cx="2451867" cy="2134819"/>
          </a:xfrm>
          <a:custGeom>
            <a:avLst/>
            <a:gdLst/>
            <a:ahLst/>
            <a:cxnLst/>
            <a:rect l="l" t="t" r="r" b="b"/>
            <a:pathLst>
              <a:path w="1582592" h="1270949">
                <a:moveTo>
                  <a:pt x="0" y="0"/>
                </a:moveTo>
                <a:lnTo>
                  <a:pt x="1582591" y="0"/>
                </a:lnTo>
                <a:lnTo>
                  <a:pt x="1582591" y="1270950"/>
                </a:lnTo>
                <a:lnTo>
                  <a:pt x="0" y="1270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 dirty="0">
              <a:highlight>
                <a:srgbClr val="808080"/>
              </a:highlight>
            </a:endParaRP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0A243D1C-ACBB-C567-DDDE-16BEF3F7CB04}"/>
              </a:ext>
            </a:extLst>
          </p:cNvPr>
          <p:cNvSpPr/>
          <p:nvPr/>
        </p:nvSpPr>
        <p:spPr>
          <a:xfrm>
            <a:off x="11144760" y="5572759"/>
            <a:ext cx="2590837" cy="1493980"/>
          </a:xfrm>
          <a:custGeom>
            <a:avLst/>
            <a:gdLst/>
            <a:ahLst/>
            <a:cxnLst/>
            <a:rect l="l" t="t" r="r" b="b"/>
            <a:pathLst>
              <a:path w="1590537" h="998335">
                <a:moveTo>
                  <a:pt x="0" y="0"/>
                </a:moveTo>
                <a:lnTo>
                  <a:pt x="1590537" y="0"/>
                </a:lnTo>
                <a:lnTo>
                  <a:pt x="1590537" y="998335"/>
                </a:lnTo>
                <a:lnTo>
                  <a:pt x="0" y="9983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5A01E0FB-162A-D774-B16A-A44B0AA29C04}"/>
              </a:ext>
            </a:extLst>
          </p:cNvPr>
          <p:cNvSpPr/>
          <p:nvPr/>
        </p:nvSpPr>
        <p:spPr>
          <a:xfrm>
            <a:off x="9460994" y="7870835"/>
            <a:ext cx="3391974" cy="998335"/>
          </a:xfrm>
          <a:custGeom>
            <a:avLst/>
            <a:gdLst/>
            <a:ahLst/>
            <a:cxnLst/>
            <a:rect l="l" t="t" r="r" b="b"/>
            <a:pathLst>
              <a:path w="2264524" h="559955">
                <a:moveTo>
                  <a:pt x="0" y="0"/>
                </a:moveTo>
                <a:lnTo>
                  <a:pt x="2264523" y="0"/>
                </a:lnTo>
                <a:lnTo>
                  <a:pt x="2264523" y="559955"/>
                </a:lnTo>
                <a:lnTo>
                  <a:pt x="0" y="5599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25F8F006-9ED8-7ECD-DD76-056A96F2F6D2}"/>
              </a:ext>
            </a:extLst>
          </p:cNvPr>
          <p:cNvSpPr/>
          <p:nvPr/>
        </p:nvSpPr>
        <p:spPr>
          <a:xfrm>
            <a:off x="5347491" y="6364913"/>
            <a:ext cx="1995431" cy="1471858"/>
          </a:xfrm>
          <a:custGeom>
            <a:avLst/>
            <a:gdLst/>
            <a:ahLst/>
            <a:cxnLst/>
            <a:rect l="l" t="t" r="r" b="b"/>
            <a:pathLst>
              <a:path w="1555173" h="952897">
                <a:moveTo>
                  <a:pt x="0" y="0"/>
                </a:moveTo>
                <a:lnTo>
                  <a:pt x="1555173" y="0"/>
                </a:lnTo>
                <a:lnTo>
                  <a:pt x="1555173" y="952898"/>
                </a:lnTo>
                <a:lnTo>
                  <a:pt x="0" y="9528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307732" y="4867844"/>
            <a:ext cx="7939864" cy="4561813"/>
          </a:xfrm>
          <a:custGeom>
            <a:avLst/>
            <a:gdLst/>
            <a:ahLst/>
            <a:cxnLst/>
            <a:rect l="l" t="t" r="r" b="b"/>
            <a:pathLst>
              <a:path w="7939864" h="4561813">
                <a:moveTo>
                  <a:pt x="0" y="0"/>
                </a:moveTo>
                <a:lnTo>
                  <a:pt x="7939864" y="0"/>
                </a:lnTo>
                <a:lnTo>
                  <a:pt x="7939864" y="4561813"/>
                </a:lnTo>
                <a:lnTo>
                  <a:pt x="0" y="4561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TextBox 9"/>
          <p:cNvSpPr txBox="1"/>
          <p:nvPr/>
        </p:nvSpPr>
        <p:spPr>
          <a:xfrm>
            <a:off x="2079568" y="639688"/>
            <a:ext cx="140942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de-AT" sz="8000" dirty="0">
                <a:solidFill>
                  <a:srgbClr val="000000"/>
                </a:solidFill>
                <a:latin typeface="Open Sans 2 Bold"/>
              </a:rPr>
              <a:t>Wie sind wir unterwegs?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18070" y="2515387"/>
            <a:ext cx="7525930" cy="83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Unterscheidungen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zwischen</a:t>
            </a:r>
            <a:r>
              <a:rPr lang="en-US" sz="3525" dirty="0">
                <a:solidFill>
                  <a:srgbClr val="000000"/>
                </a:solidFill>
                <a:latin typeface="Open Sans 1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46531" y="3741564"/>
            <a:ext cx="5424590" cy="831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individuell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vs.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öffentlich</a:t>
            </a:r>
            <a:endParaRPr lang="en-US" sz="4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029112" y="4276869"/>
            <a:ext cx="9595598" cy="5513107"/>
          </a:xfrm>
          <a:custGeom>
            <a:avLst/>
            <a:gdLst/>
            <a:ahLst/>
            <a:cxnLst/>
            <a:rect l="l" t="t" r="r" b="b"/>
            <a:pathLst>
              <a:path w="9595598" h="5513107">
                <a:moveTo>
                  <a:pt x="0" y="0"/>
                </a:moveTo>
                <a:lnTo>
                  <a:pt x="9595598" y="0"/>
                </a:lnTo>
                <a:lnTo>
                  <a:pt x="9595598" y="5513107"/>
                </a:lnTo>
                <a:lnTo>
                  <a:pt x="0" y="55131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A5E30947-CB58-252A-5A49-4FF945AF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Workshop Aktive Mobilität und Wohlbefinden – Modul 1 Mobilität und Verkehr, Verkehrsmittel</a:t>
            </a:r>
            <a:endParaRPr lang="en-US" sz="1400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8E5C5273-89A7-2FAF-C5B5-9AF86C31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F531656-7E5A-AFA4-7F2C-8CDB5AD147C8}"/>
              </a:ext>
            </a:extLst>
          </p:cNvPr>
          <p:cNvSpPr/>
          <p:nvPr/>
        </p:nvSpPr>
        <p:spPr>
          <a:xfrm>
            <a:off x="1521130" y="6144096"/>
            <a:ext cx="1238112" cy="2227833"/>
          </a:xfrm>
          <a:custGeom>
            <a:avLst/>
            <a:gdLst/>
            <a:ahLst/>
            <a:cxnLst/>
            <a:rect l="l" t="t" r="r" b="b"/>
            <a:pathLst>
              <a:path w="815019" h="1660225">
                <a:moveTo>
                  <a:pt x="0" y="0"/>
                </a:moveTo>
                <a:lnTo>
                  <a:pt x="815019" y="0"/>
                </a:lnTo>
                <a:lnTo>
                  <a:pt x="815019" y="1660225"/>
                </a:lnTo>
                <a:lnTo>
                  <a:pt x="0" y="16602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BFA9F45-C99B-B4D7-34D7-9A66A896029A}"/>
              </a:ext>
            </a:extLst>
          </p:cNvPr>
          <p:cNvSpPr/>
          <p:nvPr/>
        </p:nvSpPr>
        <p:spPr>
          <a:xfrm>
            <a:off x="3331257" y="5155428"/>
            <a:ext cx="1753133" cy="1913493"/>
          </a:xfrm>
          <a:custGeom>
            <a:avLst/>
            <a:gdLst/>
            <a:ahLst/>
            <a:cxnLst/>
            <a:rect l="l" t="t" r="r" b="b"/>
            <a:pathLst>
              <a:path w="1099039" h="1157991">
                <a:moveTo>
                  <a:pt x="0" y="0"/>
                </a:moveTo>
                <a:lnTo>
                  <a:pt x="1099039" y="0"/>
                </a:lnTo>
                <a:lnTo>
                  <a:pt x="1099039" y="1157991"/>
                </a:lnTo>
                <a:lnTo>
                  <a:pt x="0" y="11579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BCDFA240-B84D-06FF-301D-F3358B200D96}"/>
              </a:ext>
            </a:extLst>
          </p:cNvPr>
          <p:cNvSpPr/>
          <p:nvPr/>
        </p:nvSpPr>
        <p:spPr>
          <a:xfrm>
            <a:off x="13606799" y="5701952"/>
            <a:ext cx="2451867" cy="2134819"/>
          </a:xfrm>
          <a:custGeom>
            <a:avLst/>
            <a:gdLst/>
            <a:ahLst/>
            <a:cxnLst/>
            <a:rect l="l" t="t" r="r" b="b"/>
            <a:pathLst>
              <a:path w="1582592" h="1270949">
                <a:moveTo>
                  <a:pt x="0" y="0"/>
                </a:moveTo>
                <a:lnTo>
                  <a:pt x="1582591" y="0"/>
                </a:lnTo>
                <a:lnTo>
                  <a:pt x="1582591" y="1270950"/>
                </a:lnTo>
                <a:lnTo>
                  <a:pt x="0" y="1270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 dirty="0">
              <a:highlight>
                <a:srgbClr val="808080"/>
              </a:highlight>
            </a:endParaRP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CD29517B-FED2-7352-97A0-8312BAB07A57}"/>
              </a:ext>
            </a:extLst>
          </p:cNvPr>
          <p:cNvSpPr/>
          <p:nvPr/>
        </p:nvSpPr>
        <p:spPr>
          <a:xfrm>
            <a:off x="2912404" y="7502299"/>
            <a:ext cx="2590837" cy="1493980"/>
          </a:xfrm>
          <a:custGeom>
            <a:avLst/>
            <a:gdLst/>
            <a:ahLst/>
            <a:cxnLst/>
            <a:rect l="l" t="t" r="r" b="b"/>
            <a:pathLst>
              <a:path w="1590537" h="998335">
                <a:moveTo>
                  <a:pt x="0" y="0"/>
                </a:moveTo>
                <a:lnTo>
                  <a:pt x="1590537" y="0"/>
                </a:lnTo>
                <a:lnTo>
                  <a:pt x="1590537" y="998335"/>
                </a:lnTo>
                <a:lnTo>
                  <a:pt x="0" y="9983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062C2DD2-42D3-4A2A-6378-6C253015DED0}"/>
              </a:ext>
            </a:extLst>
          </p:cNvPr>
          <p:cNvSpPr/>
          <p:nvPr/>
        </p:nvSpPr>
        <p:spPr>
          <a:xfrm>
            <a:off x="9682646" y="6688643"/>
            <a:ext cx="3391974" cy="998335"/>
          </a:xfrm>
          <a:custGeom>
            <a:avLst/>
            <a:gdLst/>
            <a:ahLst/>
            <a:cxnLst/>
            <a:rect l="l" t="t" r="r" b="b"/>
            <a:pathLst>
              <a:path w="2264524" h="559955">
                <a:moveTo>
                  <a:pt x="0" y="0"/>
                </a:moveTo>
                <a:lnTo>
                  <a:pt x="2264523" y="0"/>
                </a:lnTo>
                <a:lnTo>
                  <a:pt x="2264523" y="559955"/>
                </a:lnTo>
                <a:lnTo>
                  <a:pt x="0" y="5599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24FB0116-1913-B0FB-26F4-C76CB4C827CD}"/>
              </a:ext>
            </a:extLst>
          </p:cNvPr>
          <p:cNvSpPr/>
          <p:nvPr/>
        </p:nvSpPr>
        <p:spPr>
          <a:xfrm>
            <a:off x="5347491" y="6364913"/>
            <a:ext cx="1995431" cy="1471858"/>
          </a:xfrm>
          <a:custGeom>
            <a:avLst/>
            <a:gdLst/>
            <a:ahLst/>
            <a:cxnLst/>
            <a:rect l="l" t="t" r="r" b="b"/>
            <a:pathLst>
              <a:path w="1555173" h="952897">
                <a:moveTo>
                  <a:pt x="0" y="0"/>
                </a:moveTo>
                <a:lnTo>
                  <a:pt x="1555173" y="0"/>
                </a:lnTo>
                <a:lnTo>
                  <a:pt x="1555173" y="952898"/>
                </a:lnTo>
                <a:lnTo>
                  <a:pt x="0" y="9528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096886" y="546561"/>
            <a:ext cx="1409422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de-AT" sz="8000" dirty="0">
                <a:solidFill>
                  <a:srgbClr val="000000"/>
                </a:solidFill>
                <a:latin typeface="Open Sans 2 Bold"/>
              </a:rPr>
              <a:t>Wie sind wir unterwegs?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7D15738-57A8-1508-073B-B95C90CE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/>
              <a:t>Workshop Aktive Mobilität und Wohlbefinden – Modul 1 Mobilität und Verkehr, Verkehrsmittel</a:t>
            </a:r>
            <a:endParaRPr lang="en-US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AF290C4-BD27-5EE3-F670-7BFD5973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FB8DD4-B2EE-F8F1-AEDF-422AC84ADDC5}"/>
              </a:ext>
            </a:extLst>
          </p:cNvPr>
          <p:cNvSpPr txBox="1"/>
          <p:nvPr/>
        </p:nvSpPr>
        <p:spPr>
          <a:xfrm>
            <a:off x="1729457" y="2485513"/>
            <a:ext cx="13828833" cy="5445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de-DE" sz="4400" b="1" dirty="0">
                <a:solidFill>
                  <a:srgbClr val="92D050"/>
                </a:solidFill>
                <a:latin typeface="+mj-lt"/>
              </a:rPr>
              <a:t>Umweltverträglichkeit von Verkehr</a:t>
            </a:r>
          </a:p>
          <a:p>
            <a:pPr marL="571500" lvl="1" indent="-571500" algn="l">
              <a:lnSpc>
                <a:spcPts val="705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Umweltauswirkungen pro Person betrachten</a:t>
            </a:r>
          </a:p>
          <a:p>
            <a:pPr marL="571500" lvl="1" indent="-571500" algn="l">
              <a:lnSpc>
                <a:spcPts val="705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Relevante Fragen zur </a:t>
            </a:r>
            <a:r>
              <a:rPr lang="de-AT" sz="4400" dirty="0">
                <a:solidFill>
                  <a:srgbClr val="92D050"/>
                </a:solidFill>
                <a:latin typeface="+mj-lt"/>
              </a:rPr>
              <a:t>Umweltfreundlichkeit</a:t>
            </a:r>
            <a:r>
              <a:rPr lang="de-AT" sz="44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1028700" lvl="2" indent="-571500">
              <a:lnSpc>
                <a:spcPts val="705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Wie viel Emissionen werden ausgestoßen?</a:t>
            </a:r>
          </a:p>
          <a:p>
            <a:pPr marL="1028700" lvl="2" indent="-571500">
              <a:lnSpc>
                <a:spcPts val="705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Wie viel Platz wird benötigt ?</a:t>
            </a:r>
          </a:p>
          <a:p>
            <a:pPr marL="1028700" lvl="2" indent="-571500">
              <a:lnSpc>
                <a:spcPts val="705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AT" sz="4400" dirty="0">
                <a:solidFill>
                  <a:srgbClr val="000000"/>
                </a:solidFill>
                <a:latin typeface="+mj-lt"/>
              </a:rPr>
              <a:t>Wie laut ist das Verkehrsmittel?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3E4F81F-8E68-C43C-3296-620F74959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86364" y="2628725"/>
            <a:ext cx="2487013" cy="22507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493584AB-F38B-0495-106C-844E9D040CF6}"/>
              </a:ext>
            </a:extLst>
          </p:cNvPr>
          <p:cNvSpPr/>
          <p:nvPr/>
        </p:nvSpPr>
        <p:spPr>
          <a:xfrm>
            <a:off x="254806" y="7785611"/>
            <a:ext cx="2145494" cy="2243340"/>
          </a:xfrm>
          <a:custGeom>
            <a:avLst/>
            <a:gdLst/>
            <a:ahLst/>
            <a:cxnLst/>
            <a:rect l="l" t="t" r="r" b="b"/>
            <a:pathLst>
              <a:path w="4084874" h="4114800">
                <a:moveTo>
                  <a:pt x="0" y="0"/>
                </a:moveTo>
                <a:lnTo>
                  <a:pt x="4084875" y="0"/>
                </a:lnTo>
                <a:lnTo>
                  <a:pt x="408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Benutzerdefiniert</PresentationFormat>
  <Paragraphs>107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Open Sans 1 Bold</vt:lpstr>
      <vt:lpstr>Aptos</vt:lpstr>
      <vt:lpstr>Open Sans 1</vt:lpstr>
      <vt:lpstr>Wingdings</vt:lpstr>
      <vt:lpstr>Open Sans 2 Bold</vt:lpstr>
      <vt:lpstr>Arial</vt:lpstr>
      <vt:lpstr>Calibri</vt:lpstr>
      <vt:lpstr>Office Theme</vt:lpstr>
      <vt:lpstr>Aktive Mobilität und Wohlbefinden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Links und QR-Codes für Lernspiele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Mobilität und Verkehr</dc:title>
  <dc:creator>Tobias Dürhammer</dc:creator>
  <cp:lastModifiedBy>Tobias Dürhammer</cp:lastModifiedBy>
  <cp:revision>30</cp:revision>
  <dcterms:created xsi:type="dcterms:W3CDTF">2006-08-16T00:00:00Z</dcterms:created>
  <dcterms:modified xsi:type="dcterms:W3CDTF">2024-09-23T07:18:19Z</dcterms:modified>
  <dc:identifier>DAF77lh7nb4</dc:identifier>
</cp:coreProperties>
</file>